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9" r:id="rId2"/>
    <p:sldId id="262" r:id="rId3"/>
    <p:sldId id="335" r:id="rId4"/>
    <p:sldId id="263" r:id="rId5"/>
    <p:sldId id="334" r:id="rId6"/>
    <p:sldId id="274" r:id="rId7"/>
    <p:sldId id="284" r:id="rId8"/>
    <p:sldId id="319" r:id="rId9"/>
    <p:sldId id="336" r:id="rId10"/>
    <p:sldId id="333" r:id="rId11"/>
    <p:sldId id="332" r:id="rId12"/>
    <p:sldId id="298" r:id="rId13"/>
    <p:sldId id="321" r:id="rId14"/>
    <p:sldId id="306" r:id="rId15"/>
    <p:sldId id="322" r:id="rId16"/>
    <p:sldId id="323" r:id="rId17"/>
    <p:sldId id="337" r:id="rId18"/>
    <p:sldId id="325" r:id="rId19"/>
    <p:sldId id="326" r:id="rId20"/>
    <p:sldId id="328" r:id="rId21"/>
    <p:sldId id="314" r:id="rId22"/>
    <p:sldId id="330" r:id="rId23"/>
    <p:sldId id="310" r:id="rId24"/>
    <p:sldId id="338" r:id="rId25"/>
    <p:sldId id="329" r:id="rId26"/>
    <p:sldId id="315" r:id="rId27"/>
    <p:sldId id="267" r:id="rId28"/>
    <p:sldId id="317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13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AE76C1-2973-4552-91D1-7E531C81F3F2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DFE54E-5717-49B1-9250-686A9BD348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6384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BC9297-9AFA-432C-BBE1-403F3823FA85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898BE2E-9B4F-4DA6-A5ED-24B62B2ECA93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178A5A2-C0AA-4D70-B13F-0FCE8609DB21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0CB1221-DDB3-4905-9F83-3EB8FA40C15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178A5A2-C0AA-4D70-B13F-0FCE8609DB21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0CB1221-DDB3-4905-9F83-3EB8FA40C15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178A5A2-C0AA-4D70-B13F-0FCE8609DB21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0CB1221-DDB3-4905-9F83-3EB8FA40C15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178A5A2-C0AA-4D70-B13F-0FCE8609DB21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0CB1221-DDB3-4905-9F83-3EB8FA40C15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178A5A2-C0AA-4D70-B13F-0FCE8609DB21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0CB1221-DDB3-4905-9F83-3EB8FA40C15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178A5A2-C0AA-4D70-B13F-0FCE8609DB21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0CB1221-DDB3-4905-9F83-3EB8FA40C15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178A5A2-C0AA-4D70-B13F-0FCE8609DB21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0CB1221-DDB3-4905-9F83-3EB8FA40C15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178A5A2-C0AA-4D70-B13F-0FCE8609DB21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0CB1221-DDB3-4905-9F83-3EB8FA40C15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178A5A2-C0AA-4D70-B13F-0FCE8609DB21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0CB1221-DDB3-4905-9F83-3EB8FA40C15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178A5A2-C0AA-4D70-B13F-0FCE8609DB21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0CB1221-DDB3-4905-9F83-3EB8FA40C15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178A5A2-C0AA-4D70-B13F-0FCE8609DB21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0CB1221-DDB3-4905-9F83-3EB8FA40C15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D178A5A2-C0AA-4D70-B13F-0FCE8609DB21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D0CB1221-DDB3-4905-9F83-3EB8FA40C15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microsoft.com/office/2007/relationships/hdphoto" Target="../media/hdphoto1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png"/><Relationship Id="rId9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260648"/>
            <a:ext cx="77048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Роль воспитателя в развитии творческих способностей детей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http://ds14ishim.ru/sites/default/files/0f3978723f91a00bbd0dabb0572d9f3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7" t="4226" r="12738" b="2824"/>
          <a:stretch/>
        </p:blipFill>
        <p:spPr bwMode="auto">
          <a:xfrm>
            <a:off x="1691477" y="1556792"/>
            <a:ext cx="5211350" cy="365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64287" y="5683314"/>
            <a:ext cx="1494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Уланова И.А.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61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98780" y="930356"/>
            <a:ext cx="457727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Отгадай сказку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?»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Кто из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какой сказки?»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Придумай как можно больше слов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Что сначала — что потом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"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Сравни сказки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Кто лишний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Что не так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Чья тень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?»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«Расскажи сказку»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«Собери сказку» и др.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15816" y="405513"/>
            <a:ext cx="36258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Дидактические игры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01 Фото\Детский сад\Дет сад\2019\февраль\IMG_20190225_1741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113796"/>
            <a:ext cx="2854937" cy="5075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01 Фото\Детский сад\Дет сад\2019\февраль\IMG_20190227_07062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1" t="2750" r="13842"/>
          <a:stretch/>
        </p:blipFill>
        <p:spPr bwMode="auto">
          <a:xfrm>
            <a:off x="1763688" y="3794056"/>
            <a:ext cx="3797357" cy="263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534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6" r="10306"/>
          <a:stretch/>
        </p:blipFill>
        <p:spPr>
          <a:xfrm>
            <a:off x="3405065" y="1915024"/>
            <a:ext cx="2308194" cy="35283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068858"/>
            <a:ext cx="2146908" cy="2880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8455" y="925063"/>
            <a:ext cx="2145846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59632" y="364014"/>
            <a:ext cx="7048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Организация выставок в книжном уголке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71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97346"/>
            <a:ext cx="864096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Формы и методы работы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Просмотр спектаклей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 беседы по ним.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Игры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драматизации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Режиссерские игры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Упражнения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для социально – эмоционального развития детей.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Коррекционно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– развивающие игры.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Упражнения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 дикции (артикуляционная гимнастика).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Задания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для развития речевой интонационной выразительности.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Игры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– превращения («учись владеть своим телом»), образные упражнения.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Упражнения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на развитие детской пластики.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Пальчиковые игры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для развития моторики рук.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Упражнения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на развитие выразительной мимики.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Упражнения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 этике во время драматизаций.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Разыгрывание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разнообразных сказок и инсценировок.</a:t>
            </a:r>
          </a:p>
        </p:txBody>
      </p:sp>
    </p:spTree>
    <p:extLst>
      <p:ext uri="{BB962C8B-B14F-4D97-AF65-F5344CB8AC3E}">
        <p14:creationId xmlns:p14="http://schemas.microsoft.com/office/powerpoint/2010/main" val="420744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C:\01 Фото\Детский сад\Дет сад\2018\Садик\IMG_20181114_1704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5" r="4502" b="16038"/>
          <a:stretch/>
        </p:blipFill>
        <p:spPr bwMode="auto">
          <a:xfrm>
            <a:off x="827584" y="1305401"/>
            <a:ext cx="1615721" cy="233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01 Фото\Детский сад\Дет сад\2018\Садик\IMG_20181114_17050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7" t="14899" b="3330"/>
          <a:stretch/>
        </p:blipFill>
        <p:spPr bwMode="auto">
          <a:xfrm>
            <a:off x="2627784" y="1655169"/>
            <a:ext cx="1453726" cy="227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01 Фото\Детский сад\Дет сад\2018\Театрализация сказки Гуси-лебеди 5 группа\IMG-20181114-WA00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313" y="4221087"/>
            <a:ext cx="1435583" cy="2091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C:\01 Фото\Детский сад\Дет сад\2018\Театрализация сказки Гуси-лебеди 5 группа\IMG-20181114-WA003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0" r="12856" b="21283"/>
          <a:stretch/>
        </p:blipFill>
        <p:spPr bwMode="auto">
          <a:xfrm>
            <a:off x="494841" y="3659886"/>
            <a:ext cx="1537830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4465" y="404664"/>
            <a:ext cx="15896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Театрализация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сказки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«Гуси-лебеди»</a:t>
            </a:r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667998"/>
            <a:ext cx="2560588" cy="17951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897" y="3934292"/>
            <a:ext cx="2359709" cy="18634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317" y="2547488"/>
            <a:ext cx="2135456" cy="16015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523" y="1112158"/>
            <a:ext cx="2267743" cy="170080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283968" y="3050682"/>
            <a:ext cx="22488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Театрализация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сказки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«Маму надо слушать»</a:t>
            </a:r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36523" y="293763"/>
            <a:ext cx="2790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Театрализация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 сказам </a:t>
            </a:r>
            <a:r>
              <a:rPr lang="ru-RU" sz="1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П.П.Бажова</a:t>
            </a:r>
            <a:endParaRPr lang="ru-RU" sz="16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«Сказы седого Урала»</a:t>
            </a:r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02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458ED\Desktop\Camera\IMG_20181211_0939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66327"/>
            <a:ext cx="3672408" cy="231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458ED\Desktop\Camera\IMG_20181211_09431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8" b="36476"/>
          <a:stretch/>
        </p:blipFill>
        <p:spPr bwMode="auto">
          <a:xfrm>
            <a:off x="6535266" y="692696"/>
            <a:ext cx="2130769" cy="2856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458ED\Desktop\Camera\IMG_20181211_1010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60" y="4149080"/>
            <a:ext cx="3590776" cy="221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458ED\Desktop\Camera\IMG_20181212_09404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047" y="2492896"/>
            <a:ext cx="3510203" cy="197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169476"/>
            <a:ext cx="77951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Изготовление масок для театрализации сказок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" descr="https://i.mycdn.me/image?id=873147434844&amp;t=3&amp;plc=WEB&amp;tkn=*ixPKj8ataWa5DhBnBLH9bbQjuu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825" r="5022" b="35590"/>
          <a:stretch/>
        </p:blipFill>
        <p:spPr bwMode="auto">
          <a:xfrm>
            <a:off x="5436096" y="4011211"/>
            <a:ext cx="3229939" cy="2342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14820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828092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Социально-коммуникативное развитие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театрализованной игре осуществляется эмоциональное развитие: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дети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знакомятся с чувствами, настроениями героев,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осваивают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способы их внешнего выражения,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осознают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причины того или иного настроя.</a:t>
            </a:r>
          </a:p>
        </p:txBody>
      </p:sp>
      <p:pic>
        <p:nvPicPr>
          <p:cNvPr id="1027" name="Picture 3" descr="C:\01 Фото\Детский сад\Дет сад\2019\февраль\IMG_20190225_15523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17" t="35726" r="5594"/>
          <a:stretch/>
        </p:blipFill>
        <p:spPr bwMode="auto">
          <a:xfrm>
            <a:off x="3923929" y="4099690"/>
            <a:ext cx="1823114" cy="2351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616" y="2852936"/>
            <a:ext cx="2118940" cy="1567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01 Фото\Детский сад\Дет сад\2019\февраль\IMG_20190225_1545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97545"/>
            <a:ext cx="3024336" cy="20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01 Фото\Детский сад\Дет сад\2019\февраль\IMG_20190225_15521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622" b="3857"/>
          <a:stretch/>
        </p:blipFill>
        <p:spPr bwMode="auto">
          <a:xfrm>
            <a:off x="6084168" y="4099691"/>
            <a:ext cx="1736041" cy="2354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236" y="3198056"/>
            <a:ext cx="2046932" cy="1499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C:\01 Фото\Детский сад\Дет сад\2019\февраль\IMG_20190227_073048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6" t="4323" r="11384" b="15135"/>
          <a:stretch/>
        </p:blipFill>
        <p:spPr bwMode="auto">
          <a:xfrm>
            <a:off x="539552" y="4888142"/>
            <a:ext cx="3024336" cy="1563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6161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188640"/>
            <a:ext cx="705678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Речевое развитие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Велико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значение театрализованной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игры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для речевого развития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активизация словаря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совершенствование диалогов 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монологов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освоение выразительности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речи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совершенствование звуковой культуры речи</a:t>
            </a:r>
          </a:p>
        </p:txBody>
      </p:sp>
      <p:pic>
        <p:nvPicPr>
          <p:cNvPr id="8" name="Picture 2" descr="C:\01 Фото\Детский сад\Дет сад\2017\фото\DSC0490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 t="5370" r="2763" b="2976"/>
          <a:stretch/>
        </p:blipFill>
        <p:spPr bwMode="auto">
          <a:xfrm>
            <a:off x="460201" y="3022807"/>
            <a:ext cx="2962307" cy="239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01 Фото\Детский сад\Дет сад\2019\февраль\IMG_20190227_07424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02"/>
          <a:stretch/>
        </p:blipFill>
        <p:spPr bwMode="auto">
          <a:xfrm>
            <a:off x="6516216" y="1650815"/>
            <a:ext cx="1856804" cy="289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01 Фото\Детский сад\Дет сад\2019\февраль\IMG_20190227_0729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077072"/>
            <a:ext cx="4075945" cy="2292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5876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01 Фото\Детский сад\Дет сад\2018\Садик\IMG_20180829_094459_HD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714129"/>
            <a:ext cx="3778555" cy="257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01 Фото\Детский сад\Дет сад\2018\Садик\IMG_20180829_095127_HD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948" y="4008179"/>
            <a:ext cx="3707904" cy="240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01 Фото\Детский сад\Дет сад\2018\Садик\IMG_20181018_1602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948" y="710073"/>
            <a:ext cx="3707904" cy="256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01 Фото\Детский сад\Дет сад\2018\Садик\IMG_20181018_1611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94" y="4008180"/>
            <a:ext cx="3779912" cy="240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4586" y="385717"/>
            <a:ext cx="31643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Д/игра «Из какой сказки герой»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90266" y="3614085"/>
            <a:ext cx="28972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Д/игра «Спой песенку героя»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33491" y="3614085"/>
            <a:ext cx="17167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«Угадай сказку»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96136" y="385717"/>
            <a:ext cx="16006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«Угадай героя»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28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01 Фото\Детский сад\Дет сад\2019\февраль\IMG_20190225_1808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47450"/>
            <a:ext cx="3528392" cy="2217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01 Фото\Детский сад\Дет сад\2019\февраль\IMG_20190225_1811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921519"/>
            <a:ext cx="3492896" cy="224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02383" y="260648"/>
            <a:ext cx="641124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Художественно-эстетическое развитие</a:t>
            </a:r>
          </a:p>
          <a:p>
            <a:endParaRPr lang="ru-RU" dirty="0"/>
          </a:p>
        </p:txBody>
      </p:sp>
      <p:pic>
        <p:nvPicPr>
          <p:cNvPr id="7" name="Picture 3" descr="C:\01 Фото\Детский сад\Дет сад\2018\Садик\IMG_20181106_11591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3" r="28231" b="34422"/>
          <a:stretch/>
        </p:blipFill>
        <p:spPr bwMode="auto">
          <a:xfrm>
            <a:off x="3491880" y="908720"/>
            <a:ext cx="2232248" cy="2895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0550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01 Фото\Детский сад\Дет сад\2017\патриотическое восп\DSC0674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0" t="10907" r="12972" b="14421"/>
          <a:stretch/>
        </p:blipFill>
        <p:spPr bwMode="auto">
          <a:xfrm>
            <a:off x="539552" y="764704"/>
            <a:ext cx="3524628" cy="256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C:\01 Фото\Детский сад\Дет сад\2017\фото с ф.Чебыкиной\124___07\IMG_160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0" t="19980"/>
          <a:stretch/>
        </p:blipFill>
        <p:spPr bwMode="auto">
          <a:xfrm>
            <a:off x="4932040" y="764704"/>
            <a:ext cx="3433462" cy="245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01 Фото\Детский сад\Дет сад\2018\8) август\IMG_20180625_09561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4" t="19432" r="45511" b="4196"/>
          <a:stretch/>
        </p:blipFill>
        <p:spPr bwMode="auto">
          <a:xfrm>
            <a:off x="5364088" y="3573016"/>
            <a:ext cx="1994723" cy="236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01 Фото\Детский сад\Дет сад\2018\1) январь\9mO8X7Z6IUc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75"/>
          <a:stretch/>
        </p:blipFill>
        <p:spPr bwMode="auto">
          <a:xfrm>
            <a:off x="899592" y="3573016"/>
            <a:ext cx="3408514" cy="234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01866" y="292006"/>
            <a:ext cx="43656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Познавательное развитие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83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ыноска-облако 3"/>
          <p:cNvSpPr/>
          <p:nvPr/>
        </p:nvSpPr>
        <p:spPr>
          <a:xfrm>
            <a:off x="1907704" y="620688"/>
            <a:ext cx="4968552" cy="144016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Театральная игра</a:t>
            </a:r>
            <a:endParaRPr lang="ru-RU" sz="3200" dirty="0"/>
          </a:p>
        </p:txBody>
      </p:sp>
      <p:sp>
        <p:nvSpPr>
          <p:cNvPr id="5" name="Блок-схема: перфолента 4"/>
          <p:cNvSpPr/>
          <p:nvPr/>
        </p:nvSpPr>
        <p:spPr>
          <a:xfrm>
            <a:off x="5076056" y="2996952"/>
            <a:ext cx="2736304" cy="1080120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Личностное развитие</a:t>
            </a:r>
            <a:endParaRPr lang="ru-RU" dirty="0"/>
          </a:p>
        </p:txBody>
      </p:sp>
      <p:sp>
        <p:nvSpPr>
          <p:cNvPr id="6" name="Блок-схема: перфолента 5"/>
          <p:cNvSpPr/>
          <p:nvPr/>
        </p:nvSpPr>
        <p:spPr>
          <a:xfrm>
            <a:off x="683568" y="3068960"/>
            <a:ext cx="2808312" cy="1152128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Интеллектуальное</a:t>
            </a:r>
          </a:p>
          <a:p>
            <a:pPr algn="ctr"/>
            <a:r>
              <a:rPr lang="ru-RU" dirty="0" smtClean="0"/>
              <a:t>развитие</a:t>
            </a:r>
            <a:endParaRPr lang="ru-RU" dirty="0"/>
          </a:p>
        </p:txBody>
      </p:sp>
      <p:sp>
        <p:nvSpPr>
          <p:cNvPr id="7" name="Блок-схема: перфолента 6"/>
          <p:cNvSpPr/>
          <p:nvPr/>
        </p:nvSpPr>
        <p:spPr>
          <a:xfrm>
            <a:off x="2699792" y="4581128"/>
            <a:ext cx="3384376" cy="1296144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Эмоциональное развитие</a:t>
            </a:r>
            <a:endParaRPr lang="ru-RU" dirty="0"/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4283968" y="2060848"/>
            <a:ext cx="0" cy="26642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5220072" y="2060848"/>
            <a:ext cx="504056" cy="10081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2051720" y="2060848"/>
            <a:ext cx="648072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956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01 Фото\Детский сад\Дет сад\2017\фото с ф.Чебыкиной\124___07\IMG_15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78699"/>
            <a:ext cx="2463738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04470" y="332656"/>
            <a:ext cx="3670813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Физическое развитие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Подвижные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игры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2067" y="1023421"/>
            <a:ext cx="24047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П/игра «Лохматый пес»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01 Фото\Детский сад\Дет сад\2018\8) август\IMG_20180619_1050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94" t="1785" b="-1785"/>
          <a:stretch/>
        </p:blipFill>
        <p:spPr bwMode="auto">
          <a:xfrm>
            <a:off x="6156176" y="1412776"/>
            <a:ext cx="2449153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72811" y="1038547"/>
            <a:ext cx="25314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П/игра «Липкие пеньки»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C:\01 Фото\Детский сад\Дет сад\2017\фото с ф.Чебыкиной\124___07\IMG_15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611" y="4221088"/>
            <a:ext cx="2802530" cy="210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01 Фото\Детский сад\Дет сад\2019\февраль\IMG_20190227_07313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3" r="4778" b="4260"/>
          <a:stretch/>
        </p:blipFill>
        <p:spPr bwMode="auto">
          <a:xfrm>
            <a:off x="2779560" y="1880517"/>
            <a:ext cx="3520632" cy="215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476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4501" y="332656"/>
            <a:ext cx="871296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работе с семьей использую как традиционные, так и нетрадиционные формы работы: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тематические родительские собрания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консультации, оформленные в виде тематических памяток, буклетов, шпаргалок для родителей;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проведение совместных музыкально-театральных праздников;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презентации семейного опыта;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фотоальбомы и фотоколлажи,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совместное решение проблемных ситуаций;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информационный банк (аудио-, медиа-, видеотека), благодарственные письма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размещение информации на сайте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группы;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мастер -классы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30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01 Фото\Детский сад\Дет сад\2019\февраль\IMG_20190225_07223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9" r="15958"/>
          <a:stretch/>
        </p:blipFill>
        <p:spPr bwMode="auto">
          <a:xfrm>
            <a:off x="467543" y="620688"/>
            <a:ext cx="4239141" cy="291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01 Фото\Детский сад\Дет сад\2019\февраль\IMG_20190225_0725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212976"/>
            <a:ext cx="4608512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09781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0248" y="596671"/>
            <a:ext cx="842493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Внедряю разнообразные формы работы с семьями воспитанников: проведение совместных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досугов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выставок,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совместное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в творческих конкурсах, выпуск буклетов. Все это позволяет повысить педагогическую компетентность и активность родителей в вопросах воспитания детей.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2" t="19446" r="18395" b="15622"/>
          <a:stretch/>
        </p:blipFill>
        <p:spPr>
          <a:xfrm>
            <a:off x="3307354" y="2015680"/>
            <a:ext cx="2510724" cy="1806498"/>
          </a:xfrm>
          <a:prstGeom prst="rect">
            <a:avLst/>
          </a:prstGeom>
        </p:spPr>
      </p:pic>
      <p:pic>
        <p:nvPicPr>
          <p:cNvPr id="4" name="Picture 2" descr="C:\01 Фото\Детский сад\Дет сад\2018\Садик\IMG_20181015_17161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70"/>
          <a:stretch/>
        </p:blipFill>
        <p:spPr bwMode="auto">
          <a:xfrm>
            <a:off x="6300192" y="2456938"/>
            <a:ext cx="2474992" cy="1858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933539" y="3731121"/>
            <a:ext cx="34563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Семейный досуг «Я и моя семья»</a:t>
            </a:r>
          </a:p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Игра «Давайте познакомимся</a:t>
            </a:r>
            <a:endParaRPr lang="ru-RU" sz="1600" b="1" dirty="0"/>
          </a:p>
        </p:txBody>
      </p:sp>
      <p:pic>
        <p:nvPicPr>
          <p:cNvPr id="7" name="Picture 3" descr="C:\01 Фото\Детский сад\Дет сад\2018\Садик\IMG_20181015_1736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748" y="4548227"/>
            <a:ext cx="3441684" cy="1935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220072" y="5843118"/>
            <a:ext cx="32403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Семейный досуг </a:t>
            </a:r>
          </a:p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«В гости сказка к нам идет»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95872" y="1912709"/>
            <a:ext cx="18988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Театрализация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сказки «Колобок»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5" descr="C:\01 Фото\Детский сад\Дет сад\2019\январь\IMG_20190208_11110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0" t="2401" r="22041" b="2018"/>
          <a:stretch/>
        </p:blipFill>
        <p:spPr bwMode="auto">
          <a:xfrm>
            <a:off x="462321" y="2394297"/>
            <a:ext cx="2398099" cy="174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i.mycdn.me/image?id=875700669788&amp;t=3&amp;plc=WEB&amp;tkn=*sJzstfcdRMCSCJx_bOzofBPdQp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21" y="4363193"/>
            <a:ext cx="2597511" cy="1710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6558" y="6118378"/>
            <a:ext cx="22198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Изготовление театров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76307" y="188640"/>
            <a:ext cx="50836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Взаимодействие с родителями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8286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09648" y="260648"/>
            <a:ext cx="4951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Мастер классы с родителями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01" y="921134"/>
            <a:ext cx="2850188" cy="20758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15"/>
          <a:stretch/>
        </p:blipFill>
        <p:spPr>
          <a:xfrm>
            <a:off x="683568" y="3861048"/>
            <a:ext cx="1564272" cy="23772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8"/>
          <a:stretch/>
        </p:blipFill>
        <p:spPr>
          <a:xfrm>
            <a:off x="2113884" y="3140968"/>
            <a:ext cx="2671410" cy="18555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9" r="4345" b="1764"/>
          <a:stretch/>
        </p:blipFill>
        <p:spPr>
          <a:xfrm>
            <a:off x="4507106" y="927885"/>
            <a:ext cx="3358600" cy="20690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4" r="11317"/>
          <a:stretch/>
        </p:blipFill>
        <p:spPr>
          <a:xfrm>
            <a:off x="5292080" y="2495432"/>
            <a:ext cx="3116424" cy="20856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9" r="14254"/>
          <a:stretch/>
        </p:blipFill>
        <p:spPr>
          <a:xfrm>
            <a:off x="5660350" y="4300700"/>
            <a:ext cx="2570989" cy="193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6344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12" t="25488" r="29801"/>
          <a:stretch/>
        </p:blipFill>
        <p:spPr>
          <a:xfrm>
            <a:off x="4214624" y="895330"/>
            <a:ext cx="1941194" cy="2749694"/>
          </a:xfrm>
          <a:prstGeom prst="rect">
            <a:avLst/>
          </a:prstGeom>
        </p:spPr>
      </p:pic>
      <p:pic>
        <p:nvPicPr>
          <p:cNvPr id="5125" name="Picture 5" descr="C:\01 Фото\Детский сад\Дет сад\2018\мисс снегурочка\image (4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" t="2813" r="21117" b="17921"/>
          <a:stretch/>
        </p:blipFill>
        <p:spPr bwMode="auto">
          <a:xfrm flipH="1">
            <a:off x="845448" y="814509"/>
            <a:ext cx="2000184" cy="273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01 Фото\Детский сад\Дет сад\2018\мисс снегурочка\image (9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" b="34112"/>
          <a:stretch/>
        </p:blipFill>
        <p:spPr bwMode="auto">
          <a:xfrm>
            <a:off x="683568" y="3899789"/>
            <a:ext cx="3732938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01 Фото\Детский сад\Дет сад\2018\октябрь\IMG_20181024_1058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790" y="3899788"/>
            <a:ext cx="1641589" cy="237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1946" y="398452"/>
            <a:ext cx="28690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Конкурс «Мисс Снегурочка»</a:t>
            </a:r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61462" y="451411"/>
            <a:ext cx="31975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Конкурс стихов «Золотая осень»</a:t>
            </a:r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3" descr="C:\01 Фото\Детский сад\Дет сад\2018\Садик\IMG_20180926_17565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2" r="64473" b="39895"/>
          <a:stretch/>
        </p:blipFill>
        <p:spPr bwMode="auto">
          <a:xfrm>
            <a:off x="6599585" y="892676"/>
            <a:ext cx="1886642" cy="275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9859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548680"/>
            <a:ext cx="763284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Видеопрезентации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«Волшебный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мир театра»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«Путешествие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 театрам России»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Правила поведения в театре»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«Театральные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профессии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«История создания куклы»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«История книги»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Фонотека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Детские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музыкальные произведения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Сказки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Звуки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шумы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29538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7807" y="404664"/>
            <a:ext cx="864096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Выводы: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дети осваивают невербальные средства общения;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их речь становится более связной, расширяется словарный запас, совершенствуется интонационный рисунок, оттачивает темп, громкость голоса;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дети становятся более сдержанными эмоционально, учатся выражать свои чувства, понимать других, сопереживать им; у них развивается уверенность в себе.</a:t>
            </a:r>
          </a:p>
        </p:txBody>
      </p:sp>
    </p:spTree>
    <p:extLst>
      <p:ext uri="{BB962C8B-B14F-4D97-AF65-F5344CB8AC3E}">
        <p14:creationId xmlns:p14="http://schemas.microsoft.com/office/powerpoint/2010/main" val="15819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7784" y="1196752"/>
            <a:ext cx="399718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</a:t>
            </a:r>
          </a:p>
          <a:p>
            <a:pPr algn="ctr"/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 внимание !</a:t>
            </a:r>
            <a:endParaRPr lang="ru-RU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http://900igr.net/up/datai/192366/0003-001-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852936"/>
            <a:ext cx="2862094" cy="292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18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88640"/>
            <a:ext cx="8496944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процессе театрализованных игр:</a:t>
            </a:r>
          </a:p>
          <a:p>
            <a:pPr algn="just">
              <a:buFont typeface="Arial"/>
              <a:buChar char="•"/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расширяются и углубляются знания детей об окружающем мире;</a:t>
            </a:r>
          </a:p>
          <a:p>
            <a:pPr algn="just">
              <a:buFont typeface="Arial"/>
              <a:buChar char="•"/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развиваются психические процессы: внимание, память, восприятие, воображение;</a:t>
            </a:r>
          </a:p>
          <a:p>
            <a:pPr algn="just">
              <a:buFont typeface="Arial"/>
              <a:buChar char="•"/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стимулируются мыслительные операции;</a:t>
            </a:r>
          </a:p>
          <a:p>
            <a:pPr algn="just">
              <a:buFont typeface="Arial"/>
              <a:buChar char="•"/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происходит развитие различных анализаторов: зрительного, слухового, </a:t>
            </a:r>
            <a:r>
              <a:rPr lang="ru-RU" sz="2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речедвигательного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>
              <a:buFont typeface="Arial"/>
              <a:buChar char="•"/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активизируются и совершенствуются словарный запас, грамматический строй речи, звукопроизношение, навыки связной речи, мелодико-интонационная сторона речи, темп, выразительность речи;</a:t>
            </a:r>
          </a:p>
          <a:p>
            <a:pPr algn="just">
              <a:buFont typeface="Arial"/>
              <a:buChar char="•"/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совершенствуются моторика, координация, плавность, переключаемость, целенаправленность движений;</a:t>
            </a:r>
          </a:p>
          <a:p>
            <a:pPr algn="just">
              <a:buFont typeface="Arial"/>
              <a:buChar char="•"/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развивается эмоционально-волевая сфера;</a:t>
            </a:r>
          </a:p>
          <a:p>
            <a:pPr algn="just">
              <a:buFont typeface="Arial"/>
              <a:buChar char="•"/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происходит коррекция поведения;</a:t>
            </a:r>
          </a:p>
          <a:p>
            <a:pPr algn="just">
              <a:buFont typeface="Arial"/>
              <a:buChar char="•"/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развивается чувство коллективизма, ответственности друг за друга, формируется опыт нравственного поведения;</a:t>
            </a:r>
          </a:p>
          <a:p>
            <a:pPr algn="just">
              <a:buFont typeface="Arial"/>
              <a:buChar char="•"/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стимулируется развитие творческой, поисковой активности, самостоятельности;</a:t>
            </a:r>
          </a:p>
          <a:p>
            <a:pPr algn="just">
              <a:buFont typeface="Arial"/>
              <a:buChar char="•"/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участие в театрализованных играх доставляет детям радость, вызывает активный интерес, увлекает их.</a:t>
            </a:r>
            <a:endParaRPr lang="ru-RU" sz="2000" b="0" i="0" dirty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155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7196" y="875848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Развитие у дошкольника личностных качеств, необходимых для успешной учебной деятельности.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59632" y="260648"/>
            <a:ext cx="56829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Проект 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«Волшебный мир театра»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32448" y="1706845"/>
            <a:ext cx="858802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Развивать  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коммуникативные   и двигательные навыки, творческие способности,  умения подчиняться правилам игры.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Формировать 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простейшие   образно – выразительные умения (уметь имитировать характерные движения сказочных героев).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Обучать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элементам художественно – образных выразительных средств (интонации, мимике  и пантомиме)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Пополнять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 активизировать словарь детей. Развивать диалогическую речь детей в процессе театрально – игровой  деятельности.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0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9552" y="404664"/>
            <a:ext cx="8208912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Данные задачи решаю в системе целостной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работы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организация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деятельности дошкольников (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познавательная, речевая, трудовая, игровая, художественно-творческая);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взаимодействие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 родителями и узкими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специалистами;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применение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комплекса методов 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приемов;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развивающей предметной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среды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;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создание благоприятного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эмоционального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климата;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учет индивидуальных особенностей и возможностей каждого ребенка.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220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900113" y="352425"/>
            <a:ext cx="7624762" cy="8445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Система работы по организации театрализованной деятельности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04031" y="1593056"/>
            <a:ext cx="2808288" cy="1368425"/>
          </a:xfrm>
          <a:prstGeom prst="rect">
            <a:avLst/>
          </a:prstGeom>
          <a:solidFill>
            <a:srgbClr val="CCECFF"/>
          </a:solidFill>
          <a:ln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002060"/>
                </a:solidFill>
                <a:latin typeface="Arial Narrow" pitchFamily="34" charset="0"/>
              </a:rPr>
              <a:t>Организация </a:t>
            </a:r>
            <a:r>
              <a:rPr lang="ru-RU" sz="2000" b="1" dirty="0" smtClean="0">
                <a:solidFill>
                  <a:srgbClr val="002060"/>
                </a:solidFill>
                <a:latin typeface="Arial Narrow" pitchFamily="34" charset="0"/>
              </a:rPr>
              <a:t>предметно-пространственной </a:t>
            </a:r>
            <a:r>
              <a:rPr lang="ru-RU" sz="2000" b="1" dirty="0">
                <a:solidFill>
                  <a:srgbClr val="002060"/>
                </a:solidFill>
                <a:latin typeface="Arial Narrow" pitchFamily="34" charset="0"/>
              </a:rPr>
              <a:t>среды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547813" y="3213100"/>
            <a:ext cx="3168650" cy="1223963"/>
          </a:xfrm>
          <a:prstGeom prst="rect">
            <a:avLst/>
          </a:prstGeom>
          <a:solidFill>
            <a:srgbClr val="CCECFF"/>
          </a:solidFill>
          <a:ln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002060"/>
                </a:solidFill>
                <a:latin typeface="Arial Narrow" pitchFamily="34" charset="0"/>
              </a:rPr>
              <a:t>Перспективное планирование и реализация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003800" y="3213100"/>
            <a:ext cx="2952750" cy="1223963"/>
          </a:xfrm>
          <a:prstGeom prst="rect">
            <a:avLst/>
          </a:prstGeom>
          <a:solidFill>
            <a:srgbClr val="CCECFF"/>
          </a:solidFill>
          <a:ln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002060"/>
                </a:solidFill>
                <a:latin typeface="Arial Narrow" pitchFamily="34" charset="0"/>
              </a:rPr>
              <a:t>Совместное творчество (взрослых и детей)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867400" y="1557338"/>
            <a:ext cx="2736850" cy="1439862"/>
          </a:xfrm>
          <a:prstGeom prst="rect">
            <a:avLst/>
          </a:prstGeom>
          <a:solidFill>
            <a:srgbClr val="CCECFF"/>
          </a:solidFill>
          <a:ln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002060"/>
                </a:solidFill>
                <a:latin typeface="Arial Narrow" pitchFamily="34" charset="0"/>
              </a:rPr>
              <a:t>Диагностика уровня развития творческих способностей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065919" y="5316418"/>
            <a:ext cx="2520279" cy="1079973"/>
          </a:xfrm>
          <a:prstGeom prst="roundRect">
            <a:avLst/>
          </a:prstGeom>
          <a:solidFill>
            <a:srgbClr val="CCECFF"/>
          </a:solidFill>
          <a:ln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002060"/>
                </a:solidFill>
                <a:latin typeface="Arial Narrow" pitchFamily="34" charset="0"/>
              </a:rPr>
              <a:t>Театрализованные представления 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347044" y="5369360"/>
            <a:ext cx="2088555" cy="1079973"/>
          </a:xfrm>
          <a:prstGeom prst="roundRect">
            <a:avLst/>
          </a:prstGeom>
          <a:solidFill>
            <a:srgbClr val="CCECFF"/>
          </a:solidFill>
          <a:ln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002060"/>
                </a:solidFill>
                <a:latin typeface="Arial Narrow" pitchFamily="34" charset="0"/>
              </a:rPr>
              <a:t>Занятия с элементами драматизации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67544" y="5240724"/>
            <a:ext cx="2376264" cy="1151409"/>
          </a:xfrm>
          <a:prstGeom prst="roundRect">
            <a:avLst/>
          </a:prstGeom>
          <a:solidFill>
            <a:srgbClr val="CCECFF"/>
          </a:solidFill>
          <a:ln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rgbClr val="002060"/>
                </a:solidFill>
                <a:latin typeface="Arial Narrow" pitchFamily="34" charset="0"/>
              </a:rPr>
              <a:t>Игры</a:t>
            </a:r>
          </a:p>
          <a:p>
            <a:pPr algn="ctr">
              <a:defRPr/>
            </a:pPr>
            <a:r>
              <a:rPr lang="ru-RU" sz="2000" b="1" dirty="0">
                <a:solidFill>
                  <a:srgbClr val="002060"/>
                </a:solidFill>
                <a:latin typeface="Arial" charset="0"/>
              </a:rPr>
              <a:t>(</a:t>
            </a:r>
            <a:r>
              <a:rPr lang="ru-RU" sz="2000" b="1" dirty="0">
                <a:solidFill>
                  <a:srgbClr val="002060"/>
                </a:solidFill>
                <a:latin typeface="Arial Narrow" pitchFamily="34" charset="0"/>
              </a:rPr>
              <a:t>театральные,</a:t>
            </a:r>
            <a:endParaRPr lang="en-US" sz="2000" b="1" dirty="0">
              <a:solidFill>
                <a:srgbClr val="002060"/>
              </a:solidFill>
              <a:latin typeface="Arial Narrow" pitchFamily="34" charset="0"/>
            </a:endParaRPr>
          </a:p>
          <a:p>
            <a:pPr algn="ctr"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Arial Narrow" pitchFamily="34" charset="0"/>
              </a:rPr>
              <a:t>развивающи</a:t>
            </a:r>
            <a:r>
              <a:rPr lang="ru-RU" sz="2000" b="1" dirty="0" smtClean="0">
                <a:solidFill>
                  <a:srgbClr val="002060"/>
                </a:solidFill>
                <a:latin typeface="Arial" charset="0"/>
              </a:rPr>
              <a:t>е, дидактические)</a:t>
            </a:r>
            <a:r>
              <a:rPr lang="ru-RU" sz="2000" b="1" dirty="0" smtClean="0">
                <a:solidFill>
                  <a:srgbClr val="002060"/>
                </a:solidFill>
                <a:latin typeface="Arial Narrow" pitchFamily="34" charset="0"/>
              </a:rPr>
              <a:t> </a:t>
            </a:r>
            <a:endParaRPr lang="ru-RU" sz="2000" b="1" dirty="0">
              <a:solidFill>
                <a:srgbClr val="002060"/>
              </a:solidFill>
              <a:latin typeface="Arial Narrow" pitchFamily="34" charset="0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rot="5400000">
            <a:off x="1763713" y="1341437"/>
            <a:ext cx="431800" cy="1428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6300788" y="1196975"/>
            <a:ext cx="574675" cy="36036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4572000" y="4448562"/>
            <a:ext cx="1432596" cy="92079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rot="5400000">
            <a:off x="3240880" y="4833145"/>
            <a:ext cx="790575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rot="5400000">
            <a:off x="1763713" y="4581525"/>
            <a:ext cx="792162" cy="50323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rot="16200000" flipH="1">
            <a:off x="2635250" y="2198688"/>
            <a:ext cx="2009775" cy="635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rot="5400000">
            <a:off x="4426743" y="2205832"/>
            <a:ext cx="2017713" cy="0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368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5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6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7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8546" y="260648"/>
            <a:ext cx="60369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Предметно-пространственная среда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980728"/>
            <a:ext cx="849694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процессе проектирования предметно – пространственной среды, обеспечивающей театрализованную деятельность детей я учитывала: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 индивидуальные социально – психологические особенности ребёнка;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 особенности его эмоционально – личностного развития;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 интересы, склонности, предпочтения и потребности;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 любознательность, исследовательский интерес и творческие способности;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 возрастные и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полоролевые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особенности</a:t>
            </a:r>
            <a:r>
              <a:rPr lang="ru-RU" dirty="0"/>
              <a:t>.</a:t>
            </a:r>
          </a:p>
        </p:txBody>
      </p:sp>
      <p:pic>
        <p:nvPicPr>
          <p:cNvPr id="1026" name="Picture 2" descr="C:\01 Фото\Детский сад\Дет сад\2017\Новая папка (2)\DSC047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74"/>
          <a:stretch/>
        </p:blipFill>
        <p:spPr bwMode="auto">
          <a:xfrm>
            <a:off x="467544" y="4365104"/>
            <a:ext cx="3203848" cy="212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6" t="14301" r="10327"/>
          <a:stretch/>
        </p:blipFill>
        <p:spPr>
          <a:xfrm>
            <a:off x="5990301" y="4349801"/>
            <a:ext cx="2740719" cy="214491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2"/>
          <a:stretch/>
        </p:blipFill>
        <p:spPr>
          <a:xfrm>
            <a:off x="3851920" y="3669453"/>
            <a:ext cx="1969951" cy="2825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6192359" y="3780329"/>
            <a:ext cx="23366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Сюжетно-ролевая игра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«Цирк»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89612" y="3318629"/>
            <a:ext cx="1694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Уголок ряженья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4758" y="4032189"/>
            <a:ext cx="3366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Музыкально-театральный уголок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18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01 Фото\Детский сад\Дет сад\2019\февраль\IMG_20190225_07475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4" r="12234" b="2691"/>
          <a:stretch/>
        </p:blipFill>
        <p:spPr bwMode="auto">
          <a:xfrm>
            <a:off x="539552" y="476672"/>
            <a:ext cx="2425960" cy="172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i.mycdn.me/image?id=875700669788&amp;t=3&amp;plc=WEB&amp;tkn=*sJzstfcdRMCSCJx_bOzofBPdQp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820" y="476672"/>
            <a:ext cx="2455755" cy="161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47864" y="476672"/>
            <a:ext cx="2432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Виды театров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01 Фото\Детский сад\Дет сад\2019\февраль\IMG_20190227_07391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72" b="5044"/>
          <a:stretch/>
        </p:blipFill>
        <p:spPr bwMode="auto">
          <a:xfrm>
            <a:off x="2996140" y="976565"/>
            <a:ext cx="1504466" cy="200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01 Фото\Детский сад\Дет сад\2019\февраль\IMG_20190227_07493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0" t="23148" b="7159"/>
          <a:stretch/>
        </p:blipFill>
        <p:spPr bwMode="auto">
          <a:xfrm>
            <a:off x="4587655" y="999892"/>
            <a:ext cx="1542005" cy="200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01 Фото\Детский сад\Дет сад\2019\февраль\IMG_20190227_07550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70" b="3855"/>
          <a:stretch/>
        </p:blipFill>
        <p:spPr bwMode="auto">
          <a:xfrm>
            <a:off x="386612" y="4797152"/>
            <a:ext cx="2961252" cy="169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01 Фото\Детский сад\Дет сад\2019\февраль\IMG_20190227_07575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82"/>
          <a:stretch/>
        </p:blipFill>
        <p:spPr bwMode="auto">
          <a:xfrm>
            <a:off x="3491880" y="4797151"/>
            <a:ext cx="2811060" cy="169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01 Фото\Детский сад\Дет сад\2019\февраль\IMG_20190227_10163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12" y="3024118"/>
            <a:ext cx="2961252" cy="159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01 Фото\Детский сад\Дет сад\2019\февраль\IMG_20190227_072356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4"/>
          <a:stretch/>
        </p:blipFill>
        <p:spPr bwMode="auto">
          <a:xfrm>
            <a:off x="3491880" y="3054341"/>
            <a:ext cx="2784940" cy="161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01 Фото\Детский сад\Дет сад\2019\февраль\IMG_20190227_08124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005394"/>
            <a:ext cx="2016224" cy="340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2877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3689" y="332656"/>
            <a:ext cx="84969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Знакомство с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разными видами театра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4" descr="C:\01 Фото\Детский сад\Дет сад\2019\январь\IMG_20190208_11035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8" t="6915" r="26842" b="3651"/>
          <a:stretch/>
        </p:blipFill>
        <p:spPr bwMode="auto">
          <a:xfrm>
            <a:off x="3157167" y="4437112"/>
            <a:ext cx="2623861" cy="189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3" t="34348" r="6797" b="12067"/>
          <a:stretch/>
        </p:blipFill>
        <p:spPr>
          <a:xfrm>
            <a:off x="466326" y="4429935"/>
            <a:ext cx="2592288" cy="1895569"/>
          </a:xfrm>
          <a:prstGeom prst="rect">
            <a:avLst/>
          </a:prstGeom>
        </p:spPr>
      </p:pic>
      <p:pic>
        <p:nvPicPr>
          <p:cNvPr id="5" name="Picture 2" descr="C:\01 Фото\Детский сад\Дет сад\2018\Садик\IMG_20180829_093248_HDR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0" r="50999" b="29615"/>
          <a:stretch/>
        </p:blipFill>
        <p:spPr bwMode="auto">
          <a:xfrm>
            <a:off x="419672" y="855876"/>
            <a:ext cx="2664296" cy="1960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01 Фото\Детский сад\Дет сад\2018\Садик\IMG_20180829_094459_HDR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04" t="24495" r="1673" b="18974"/>
          <a:stretch/>
        </p:blipFill>
        <p:spPr bwMode="auto">
          <a:xfrm>
            <a:off x="3341216" y="848235"/>
            <a:ext cx="2577181" cy="1967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01 Фото\Детский сад\Дет сад\2019\январь\IMG_20190208_10323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7" t="3106" r="58277" b="57245"/>
          <a:stretch/>
        </p:blipFill>
        <p:spPr bwMode="auto">
          <a:xfrm>
            <a:off x="6084168" y="855876"/>
            <a:ext cx="2582040" cy="1960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01 Фото\Детский сад\Дет сад\2018\2) скрайбинг\скрайбинг\DSC0686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7" t="12517" b="1861"/>
          <a:stretch/>
        </p:blipFill>
        <p:spPr bwMode="auto">
          <a:xfrm>
            <a:off x="5918397" y="4429935"/>
            <a:ext cx="2582040" cy="190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C:\01 Фото\Детский сад\Дет сад\2018\2) скрайбинг\скрайбинг\DSC0687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524" y="2605253"/>
            <a:ext cx="2592288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01 Фото\Детский сад\Дет сад\2019\февраль\IMG_20190225_152816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28" b="24649"/>
          <a:stretch/>
        </p:blipFill>
        <p:spPr bwMode="auto">
          <a:xfrm>
            <a:off x="4932040" y="2636912"/>
            <a:ext cx="2579611" cy="19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443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1462</TotalTime>
  <Words>815</Words>
  <Application>Microsoft Office PowerPoint</Application>
  <PresentationFormat>Экран (4:3)</PresentationFormat>
  <Paragraphs>152</Paragraphs>
  <Slides>28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458ED</dc:creator>
  <cp:lastModifiedBy>458ED</cp:lastModifiedBy>
  <cp:revision>80</cp:revision>
  <dcterms:created xsi:type="dcterms:W3CDTF">2019-02-23T07:32:21Z</dcterms:created>
  <dcterms:modified xsi:type="dcterms:W3CDTF">2019-04-21T04:18:52Z</dcterms:modified>
</cp:coreProperties>
</file>